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56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206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866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8736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565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131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407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970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73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554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6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7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32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9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68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02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75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9B851-F9D2-4D77-A8D1-6916EBE27DFB}" type="datetimeFigureOut">
              <a:rPr lang="ru-RU" smtClean="0"/>
              <a:t>01.04.2024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F6C76-4A63-4DB9-9AEB-1958AC8514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16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dviser.ru/index.php/%D0%A2%D0%B5%D0%BB%D0%B5%D0%BA%D0%BE%D0%BC%D0%BC%D1%83%D0%BD%D0%B8%D0%BA%D0%B0%D1%86%D0%B8%D1%8F_%D0%B8_%D1%81%D0%B2%D1%8F%D0%B7%D1%8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dviser.ru/index.php/%D0%98%D0%BD%D1%82%D0%B5%D1%80%D0%BD%D0%B5%D1%82_%D0%B2%D0%B5%D1%89%D0%B5%D0%B9_Internet_of_Things_(IoT)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dviser.ru/index.php/%D0%98%D0%BD%D1%82%D0%B5%D1%80%D0%BD%D0%B5%D1%82_%D0%B2%D0%B5%D1%89%D0%B5%D0%B9_Internet_of_Things_(IoT)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4C802C-9404-4281-8262-3F9E717C7234}"/>
              </a:ext>
            </a:extLst>
          </p:cNvPr>
          <p:cNvSpPr/>
          <p:nvPr/>
        </p:nvSpPr>
        <p:spPr>
          <a:xfrm>
            <a:off x="0" y="6176966"/>
            <a:ext cx="903533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Подготовил</a:t>
            </a:r>
            <a:r>
              <a:rPr lang="en-US" sz="2000" b="1" dirty="0"/>
              <a:t>: </a:t>
            </a:r>
            <a:r>
              <a:rPr lang="ru-RU" sz="2000" b="1" dirty="0" err="1"/>
              <a:t>Тугалов</a:t>
            </a:r>
            <a:r>
              <a:rPr lang="ru-RU" sz="2000" b="1" dirty="0"/>
              <a:t> </a:t>
            </a:r>
            <a:r>
              <a:rPr lang="ru-RU" sz="2000" b="1" dirty="0" err="1"/>
              <a:t>Сирож</a:t>
            </a:r>
            <a:endParaRPr lang="en-US" sz="2000" b="1" dirty="0"/>
          </a:p>
          <a:p>
            <a:r>
              <a:rPr lang="ru-RU" dirty="0">
                <a:solidFill>
                  <a:srgbClr val="FF0000"/>
                </a:solidFill>
              </a:rPr>
              <a:t>"Проблемы и перспективы </a:t>
            </a:r>
            <a:r>
              <a:rPr lang="ru-RU" dirty="0" err="1">
                <a:solidFill>
                  <a:srgbClr val="FF0000"/>
                </a:solidFill>
              </a:rPr>
              <a:t>киберфизической</a:t>
            </a:r>
            <a:r>
              <a:rPr lang="ru-RU" dirty="0">
                <a:solidFill>
                  <a:srgbClr val="FF0000"/>
                </a:solidFill>
              </a:rPr>
              <a:t> безопасности."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537365-EA2E-4DD8-B624-7A9CBBB0B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96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2E67D6E-5620-410E-B48D-0E73C1EB8E81}"/>
              </a:ext>
            </a:extLst>
          </p:cNvPr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На конференциях «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Мэйси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» сложился своего рода «народный эпос»: два научных подхода - «кибернетический» и «системный», существенно отличающиеся от более распространенного и общепринятого аналитического подхода. Общим для обоих является то, что они отделяют такие вещи как логика, способ мышления, аргументация от конкретной области, к которой может быть применен этот подход. Скажем, кибернетический подход в равной степени может быть применен к психотерапии, биологии и автоматическому управлению летательными аппаратами.</a:t>
            </a:r>
          </a:p>
          <a:p>
            <a:pPr algn="just"/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Различие между двумя подходами состоит в том, что системный подход ориентирован на структуру и модель системы, а кибернетический ориентирован на функции системы, на то, как осуществляется управление отдельными действиями и как отдельные узлы взаимодействуют между собой. Но поскольку структура системы и ее функции неразделимы между собой, то о теории систем и кибернетике можно говорить как о двух сторонах одной медали.</a:t>
            </a:r>
          </a:p>
          <a:p>
            <a:pPr algn="just"/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Отсутствие выраженных постулатов привело к многообразию трактовок кибернетики. У нас со времен СССР утвердилось технократическое представление о кибернетике как о науке об общих закономерностях получения, хранения, передачи и преобразования информации в сложных управляющих системах, будь то машины, живые организмы или общество. Ему можно противопоставить определение Стаффорда Бира более всего известного провальным проектом «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Киберсин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» для Чили в период правления Сальвадора Альенде: «Кибернетика – это искусство организации».</a:t>
            </a:r>
            <a:endParaRPr lang="ru-RU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20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8C021C-70AB-4817-A5F3-DC049B1C9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5"/>
            <a:ext cx="12192000" cy="68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2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E5E4063-56D1-4455-93F8-D77B2E81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1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919C772-9B44-4D5C-9BA7-043BBCB02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3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FA60E51-F159-4459-9259-5EF60AF33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23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749AD9D-4746-4E2D-A222-39C52C12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7CA4E8-7E99-4C5D-857B-AD0E3AD2C1CB}"/>
              </a:ext>
            </a:extLst>
          </p:cNvPr>
          <p:cNvSpPr/>
          <p:nvPr/>
        </p:nvSpPr>
        <p:spPr>
          <a:xfrm>
            <a:off x="0" y="0"/>
            <a:ext cx="12192000" cy="6596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  <a:latin typeface="Arial" panose="020B0604020202020204" pitchFamily="34" charset="0"/>
              </a:rPr>
              <a:t>Что такое </a:t>
            </a:r>
            <a:r>
              <a:rPr lang="ru-RU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киберфизическая</a:t>
            </a:r>
            <a:r>
              <a:rPr lang="ru-RU" sz="2400" dirty="0">
                <a:solidFill>
                  <a:srgbClr val="FF0000"/>
                </a:solidFill>
                <a:latin typeface="Arial" panose="020B0604020202020204" pitchFamily="34" charset="0"/>
              </a:rPr>
              <a:t> система</a:t>
            </a:r>
          </a:p>
          <a:p>
            <a:endParaRPr lang="ru-RU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Киберфизические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системы (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Cyber-Physical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System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, CPS) — это системы, состоящие из различных природных объектов, искусственных подсистем и управляющих контроллеров, позволяющих представить такое образование как единое целое. В CPS обеспечивается тесная 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hlinkClick r:id="rId2" tooltip="Телекоммуникация и связь"/>
              </a:rPr>
              <a:t>связь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 и координация между вычислительными и физическими ресурсами. Компьютеры осуществляют мониторинг и управление физическими процессами с использованием такой петли обратной связи, где происходящее в физических системах оказывает влияние на вычисления и наоборот.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Сложность такого рода задач приводит к мысли о том, что речь не идет о создании автоматизированных систем, более крупных, чем существующие, где компьютеры интегрированы или встроены в те или иные физические устройства или системы. Речь о гармоничном сосуществовании двух типов моделей. С одной стороны - это традиционные инженерные модели (механические, строительные, электрические, биологические, химические, экономические и другие), а с другой - модели компьютерные.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Предшественниками CPS можно считать встроенные системы реального времени, распределенные вычислительные системы, автоматизированные системы управления техническими процессами и объектами, беспроводные сенсорные сети.</a:t>
            </a:r>
            <a:endParaRPr lang="ru-RU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52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3DD4116-8144-4657-BD92-AA05CB525F84}"/>
              </a:ext>
            </a:extLst>
          </p:cNvPr>
          <p:cNvSpPr/>
          <p:nvPr/>
        </p:nvSpPr>
        <p:spPr>
          <a:xfrm>
            <a:off x="0" y="485030"/>
            <a:ext cx="12192000" cy="557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С технической точки зрения CPS имеют много общего со структурами типа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грид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, реализуемыми посредством интернета вещей (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Internet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of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Things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IoT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), Индустрии 4.0, промышленного интернета вещей (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Industrial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Internet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), межмашинного взаимодействия (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Machine-to-Machine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, M2M), туманного и облачного компьютинга (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fog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 и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cloud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computing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). Но этими техническими средствами ни в коем случае нельзя ограничивать представление CPS. Для этих сложных систем требуются новые кибернетические подходы к моделированию, поскольку именно модели являются центральным моментом в науке и инженерии.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Немецкая академия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Acatech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 уже говорит о перспективах национальных </a:t>
            </a:r>
            <a:r>
              <a:rPr lang="ru-RU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киберфизических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 платформ, которые складываются из трех типов сетей: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Интернет людей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hlinkClick r:id="rId2" tooltip="Интернет вещей Internet of Things (IoT)"/>
              </a:rPr>
              <a:t>Интернет вещей</a:t>
            </a:r>
            <a:endParaRPr lang="ru-RU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Интернет сервисов</a:t>
            </a:r>
            <a:endParaRPr lang="ru-RU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90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F5E5541-04B8-41A3-B734-68DAC533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77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F0D64C7-9CA0-4F64-9C65-3FA24745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9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D98D21-67B0-47E3-BB7E-7C049DE52927}"/>
              </a:ext>
            </a:extLst>
          </p:cNvPr>
          <p:cNvSpPr/>
          <p:nvPr/>
        </p:nvSpPr>
        <p:spPr>
          <a:xfrm>
            <a:off x="0" y="6396334"/>
            <a:ext cx="12295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Киберфизические</a:t>
            </a:r>
            <a:r>
              <a:rPr lang="ru-RU" sz="2400" dirty="0">
                <a:solidFill>
                  <a:srgbClr val="FF0000"/>
                </a:solidFill>
                <a:latin typeface="Arial" panose="020B0604020202020204" pitchFamily="34" charset="0"/>
              </a:rPr>
              <a:t> системы возникают на стыке интернета людей, вещей и сервисов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5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AB1076-5AB0-4503-A467-2B8EA8DD6D20}"/>
              </a:ext>
            </a:extLst>
          </p:cNvPr>
          <p:cNvSpPr/>
          <p:nvPr/>
        </p:nvSpPr>
        <p:spPr>
          <a:xfrm>
            <a:off x="0" y="0"/>
            <a:ext cx="12192000" cy="6412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FF0000"/>
                </a:solidFill>
                <a:latin typeface="Arial" panose="020B0604020202020204" pitchFamily="34" charset="0"/>
              </a:rPr>
              <a:t>Предпосылки появления </a:t>
            </a:r>
            <a:r>
              <a:rPr lang="ru-RU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киберфизических</a:t>
            </a:r>
            <a:r>
              <a:rPr lang="ru-RU" sz="2400" dirty="0">
                <a:solidFill>
                  <a:srgbClr val="FF0000"/>
                </a:solidFill>
                <a:latin typeface="Arial" panose="020B0604020202020204" pitchFamily="34" charset="0"/>
              </a:rPr>
              <a:t> систем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Можно говорить о нескольких основных технических предпосылках, сделавших CPS возможными: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Первая — рост числа устройств со встроенными процессорами и средствами хранения данных: сенсорные сети, работающие во всех протяженных технических инфраструктурах; медицинское оборудование; умные дома и т.д.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Вторая — интеграция, позволяющая достигнуть наибольшего эффекта путем объединения отдельных компонентов в большие системы: 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hlinkClick r:id="rId2" tooltip="Интернет вещей Internet of Things (IoT)"/>
              </a:rPr>
              <a:t>Интернет вещей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 (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IoT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),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World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Wide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Sensor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Net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, умные среды обитания (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Smart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Building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Environment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), оборонные системы будущего.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Третья — ограничение когнитивных способностей человека, которые эволюционируют медленнее, чем машины. В этой связи непременно наступает момент, когда люди уже не в состоянии справиться с объемом информации, требуемой для принятия решений, и какую-то часть действий нужно передать CPS, выведя человека из контура управления (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human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out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of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loop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 то же время в ряде случаев CPS могут усилить аналитические способности человека, поэтому есть потребность в создании интерактивных систем нового уровня, сохраняющих человека в контуре управления (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human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in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loop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  <a:endParaRPr lang="ru-RU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6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C79C1C6-B769-4EC3-B933-13DE78B0216D}"/>
              </a:ext>
            </a:extLst>
          </p:cNvPr>
          <p:cNvSpPr/>
          <p:nvPr/>
        </p:nvSpPr>
        <p:spPr>
          <a:xfrm>
            <a:off x="0" y="564543"/>
            <a:ext cx="12192000" cy="5177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400" dirty="0">
                <a:solidFill>
                  <a:srgbClr val="FF0000"/>
                </a:solidFill>
                <a:latin typeface="Arial" panose="020B0604020202020204" pitchFamily="34" charset="0"/>
              </a:rPr>
              <a:t>Опасное упрощение в понимании сути </a:t>
            </a:r>
            <a:r>
              <a:rPr lang="ru-RU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киберфизических</a:t>
            </a:r>
            <a:r>
              <a:rPr lang="ru-RU" sz="2400" dirty="0">
                <a:solidFill>
                  <a:srgbClr val="FF0000"/>
                </a:solidFill>
                <a:latin typeface="Arial" panose="020B0604020202020204" pitchFamily="34" charset="0"/>
              </a:rPr>
              <a:t> систем</a:t>
            </a:r>
          </a:p>
          <a:p>
            <a:pPr algn="just">
              <a:lnSpc>
                <a:spcPct val="20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Есть очевидная опасность упрощенного понимания того, что такое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киберфизические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системы. Суть ее в том, что ударение делается на втором корне, а первый воспринимается на каком-то интуитивном, общепринятом уровне. Поэтому стоит избавиться от укоренившегося в массовом сознании стереотипного восприятия корня «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кибер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».</a:t>
            </a:r>
          </a:p>
          <a:p>
            <a:pPr algn="just">
              <a:lnSpc>
                <a:spcPct val="20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 начале XXI века мы повсюду встречам такие слова как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Cyberbullying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(школьное сетевое насилие),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Cybercrime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(Сетевое преступление),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Cyberterrorism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(сетевой терроризм),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Cyberwarfare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(сетевое оружие) и многие другие. Появились и их русскоязычные аналоги и даже с героическим оттенком «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кибердружина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» и пионерским «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киберята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». Все это наносные явления, не коим образом не связанные с кибернетикой.</a:t>
            </a:r>
            <a:endParaRPr lang="ru-RU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24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42E9F2-3407-475D-BDE2-51A49990D14B}"/>
              </a:ext>
            </a:extLst>
          </p:cNvPr>
          <p:cNvSpPr/>
          <p:nvPr/>
        </p:nvSpPr>
        <p:spPr>
          <a:xfrm>
            <a:off x="0" y="0"/>
            <a:ext cx="12192000" cy="6365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FF0000"/>
                </a:solidFill>
                <a:latin typeface="Arial" panose="020B0604020202020204" pitchFamily="34" charset="0"/>
              </a:rPr>
              <a:t>Тернистый путь кибернетики как науки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 формировании кибернетики как науки были и остались свои особенности. В силу объективных причин в ней не был заложен прочный фундамент. Хотя, впрочем, не исключено, что в классическом науковедческом понимании его и невозможно создать. Великие основоположники – Норберт Винер, Людвиг фон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Берталанффи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, Уильям Эшби, Грегори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Бейтсон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, Умберто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Матурана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и другие не оставили после себя трудов, которые можно признать основополагающими.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Даже значение знаменитой «красной книги» Винера не стоит преувеличивать. «Кибернетика» - это документ своего времени. В XXI веке, к сожалению, книга интересна исключительно с исторической точки зрения. С тех пор кибернетика и родственная ей общая теория систем были и остаются своеобразной академической провинцией, не имеющей строгих определений. Контуры этой провинции были намечены на междисциплинарных семинарах, известных как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Macy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conferences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, проходивших ежегодно с 1940 по 1960 год. Скромный центр конгрессов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Macy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- бывшая женская лесная школа, расположенная неподалеку от Нью-Йорка.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Об уровне дискуссий и их разнообразии можно судить хотя бы по приведенной ниже фотографии. В современных условиях трудно представить себе собранными под одной крышей звезд такой величины.</a:t>
            </a:r>
            <a:endParaRPr lang="ru-RU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22B7C-E73B-41C9-9765-600AFC98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3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40ECEF-F323-493C-AEE2-433F9591D67F}"/>
              </a:ext>
            </a:extLst>
          </p:cNvPr>
          <p:cNvSpPr/>
          <p:nvPr/>
        </p:nvSpPr>
        <p:spPr>
          <a:xfrm>
            <a:off x="1" y="5934670"/>
            <a:ext cx="12191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</a:rPr>
              <a:t>Участники семинаров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Macy</a:t>
            </a:r>
          </a:p>
          <a:p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5824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60</TotalTime>
  <Words>1038</Words>
  <Application>Microsoft Office PowerPoint</Application>
  <PresentationFormat>Широкоэкранный</PresentationFormat>
  <Paragraphs>32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</cp:revision>
  <dcterms:created xsi:type="dcterms:W3CDTF">2024-04-01T03:39:18Z</dcterms:created>
  <dcterms:modified xsi:type="dcterms:W3CDTF">2024-04-01T04:39:46Z</dcterms:modified>
</cp:coreProperties>
</file>